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Automated Podcast Transcription and Topic Segmentation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Unlocking the full potential of audio content through cutting-edge AI, we explore how automated transcription and topic segmentation are revolutionising the podcast landscape. From enhancing accessibility to boosting discoverability, discover the innovations shaping the future of podcasting.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16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38845" y="2930604"/>
            <a:ext cx="1275398" cy="361117"/>
          </a:xfrm>
          <a:prstGeom prst="roundRect">
            <a:avLst>
              <a:gd name="adj" fmla="val 6385"/>
            </a:avLst>
          </a:prstGeom>
          <a:solidFill>
            <a:srgbClr val="FA95AE"/>
          </a:solidFill>
          <a:ln/>
        </p:spPr>
      </p:sp>
      <p:sp>
        <p:nvSpPr>
          <p:cNvPr id="4" name="Text 1"/>
          <p:cNvSpPr/>
          <p:nvPr/>
        </p:nvSpPr>
        <p:spPr>
          <a:xfrm>
            <a:off x="1354098" y="2988231"/>
            <a:ext cx="1044892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FUTURE VISION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238845" y="3368516"/>
            <a:ext cx="10149959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Future: Smarter, Faster, More Inclusive Podcasts</a:t>
            </a:r>
            <a:endParaRPr lang="en-US" sz="3750" dirty="0"/>
          </a:p>
        </p:txBody>
      </p:sp>
      <p:sp>
        <p:nvSpPr>
          <p:cNvPr id="6" name="Shape 3"/>
          <p:cNvSpPr/>
          <p:nvPr/>
        </p:nvSpPr>
        <p:spPr>
          <a:xfrm>
            <a:off x="1238845" y="4256961"/>
            <a:ext cx="12152590" cy="3443526"/>
          </a:xfrm>
          <a:prstGeom prst="roundRect">
            <a:avLst>
              <a:gd name="adj" fmla="val 837"/>
            </a:avLst>
          </a:prstGeom>
          <a:solidFill>
            <a:srgbClr val="3E3E3E"/>
          </a:solidFill>
          <a:ln/>
        </p:spPr>
      </p:sp>
      <p:sp>
        <p:nvSpPr>
          <p:cNvPr id="7" name="Shape 4"/>
          <p:cNvSpPr/>
          <p:nvPr/>
        </p:nvSpPr>
        <p:spPr>
          <a:xfrm>
            <a:off x="1238845" y="4256961"/>
            <a:ext cx="6076236" cy="1721763"/>
          </a:xfrm>
          <a:prstGeom prst="roundRect">
            <a:avLst>
              <a:gd name="adj" fmla="val 1674"/>
            </a:avLst>
          </a:prstGeom>
          <a:solidFill>
            <a:srgbClr val="121212"/>
          </a:solidFill>
          <a:ln/>
        </p:spPr>
      </p:sp>
      <p:sp>
        <p:nvSpPr>
          <p:cNvPr id="8" name="Text 5"/>
          <p:cNvSpPr/>
          <p:nvPr/>
        </p:nvSpPr>
        <p:spPr>
          <a:xfrm>
            <a:off x="1430893" y="4449008"/>
            <a:ext cx="278356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Continuous AI Advancements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430893" y="4864418"/>
            <a:ext cx="5403890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Ongoing improvements in speech recognition and Natural Language Processing (NLP) will refine accuracy and capabilities.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15081" y="4256961"/>
            <a:ext cx="6076355" cy="1721763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11" name="Shape 8"/>
          <p:cNvSpPr/>
          <p:nvPr/>
        </p:nvSpPr>
        <p:spPr>
          <a:xfrm>
            <a:off x="7315081" y="4256961"/>
            <a:ext cx="22860" cy="1721763"/>
          </a:xfrm>
          <a:prstGeom prst="roundRect">
            <a:avLst>
              <a:gd name="adj" fmla="val 126074"/>
            </a:avLst>
          </a:prstGeom>
          <a:solidFill>
            <a:srgbClr val="2B2B2B"/>
          </a:solidFill>
          <a:ln/>
        </p:spPr>
      </p:sp>
      <p:sp>
        <p:nvSpPr>
          <p:cNvPr id="12" name="Text 9"/>
          <p:cNvSpPr/>
          <p:nvPr/>
        </p:nvSpPr>
        <p:spPr>
          <a:xfrm>
            <a:off x="7795379" y="4449008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Capabilities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795379" y="4864418"/>
            <a:ext cx="5404009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Expect real-time transcription and dynamic chapter updates, providing instant content navigation for live and on-demand podcasts.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074932" y="4877633"/>
            <a:ext cx="480298" cy="480298"/>
          </a:xfrm>
          <a:prstGeom prst="roundRect">
            <a:avLst>
              <a:gd name="adj" fmla="val 6001"/>
            </a:avLst>
          </a:prstGeom>
          <a:solidFill>
            <a:srgbClr val="1F1F1F"/>
          </a:solidFill>
          <a:ln w="22860">
            <a:solidFill>
              <a:srgbClr val="2B2B2B"/>
            </a:solidFill>
            <a:prstDash val="solid"/>
          </a:ln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947" y="4997648"/>
            <a:ext cx="240149" cy="240149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1238845" y="5978723"/>
            <a:ext cx="6076236" cy="1721763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17" name="Shape 13"/>
          <p:cNvSpPr/>
          <p:nvPr/>
        </p:nvSpPr>
        <p:spPr>
          <a:xfrm>
            <a:off x="1238845" y="5978723"/>
            <a:ext cx="6076236" cy="22860"/>
          </a:xfrm>
          <a:prstGeom prst="roundRect">
            <a:avLst>
              <a:gd name="adj" fmla="val 126074"/>
            </a:avLst>
          </a:prstGeom>
          <a:solidFill>
            <a:srgbClr val="2B2B2B"/>
          </a:solidFill>
          <a:ln/>
        </p:spPr>
      </p:sp>
      <p:sp>
        <p:nvSpPr>
          <p:cNvPr id="18" name="Text 14"/>
          <p:cNvSpPr/>
          <p:nvPr/>
        </p:nvSpPr>
        <p:spPr>
          <a:xfrm>
            <a:off x="1430893" y="6170771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Expanded Integration</a:t>
            </a:r>
            <a:endParaRPr lang="en-US" sz="1850" dirty="0"/>
          </a:p>
        </p:txBody>
      </p:sp>
      <p:sp>
        <p:nvSpPr>
          <p:cNvPr id="19" name="Text 15"/>
          <p:cNvSpPr/>
          <p:nvPr/>
        </p:nvSpPr>
        <p:spPr>
          <a:xfrm>
            <a:off x="1430893" y="6586180"/>
            <a:ext cx="5403890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Further integration with multilingual support and sophisticated sentiment analysis will offer deeper insights and wider reach.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7315081" y="5978723"/>
            <a:ext cx="6076355" cy="1721763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21" name="Shape 17"/>
          <p:cNvSpPr/>
          <p:nvPr/>
        </p:nvSpPr>
        <p:spPr>
          <a:xfrm>
            <a:off x="7315081" y="5978723"/>
            <a:ext cx="22860" cy="1721763"/>
          </a:xfrm>
          <a:prstGeom prst="roundRect">
            <a:avLst>
              <a:gd name="adj" fmla="val 126074"/>
            </a:avLst>
          </a:prstGeom>
          <a:solidFill>
            <a:srgbClr val="2B2B2B"/>
          </a:solidFill>
          <a:ln/>
        </p:spPr>
      </p:sp>
      <p:sp>
        <p:nvSpPr>
          <p:cNvPr id="22" name="Shape 18"/>
          <p:cNvSpPr/>
          <p:nvPr/>
        </p:nvSpPr>
        <p:spPr>
          <a:xfrm>
            <a:off x="7315081" y="5978723"/>
            <a:ext cx="6076355" cy="22860"/>
          </a:xfrm>
          <a:prstGeom prst="roundRect">
            <a:avLst>
              <a:gd name="adj" fmla="val 126074"/>
            </a:avLst>
          </a:prstGeom>
          <a:solidFill>
            <a:srgbClr val="2B2B2B"/>
          </a:solidFill>
          <a:ln/>
        </p:spPr>
      </p:sp>
      <p:sp>
        <p:nvSpPr>
          <p:cNvPr id="23" name="Text 19"/>
          <p:cNvSpPr/>
          <p:nvPr/>
        </p:nvSpPr>
        <p:spPr>
          <a:xfrm>
            <a:off x="7795379" y="6170771"/>
            <a:ext cx="319254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Empowering Creators &amp; Listeners</a:t>
            </a:r>
            <a:endParaRPr lang="en-US" sz="1850" dirty="0"/>
          </a:p>
        </p:txBody>
      </p:sp>
      <p:sp>
        <p:nvSpPr>
          <p:cNvPr id="24" name="Text 20"/>
          <p:cNvSpPr/>
          <p:nvPr/>
        </p:nvSpPr>
        <p:spPr>
          <a:xfrm>
            <a:off x="7795379" y="6586180"/>
            <a:ext cx="5404009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innovations will collectively empower both content creators and listeners, unlocking the full, untapped potential of podcast content globally.</a:t>
            </a:r>
            <a:endParaRPr lang="en-US" sz="1500" dirty="0"/>
          </a:p>
        </p:txBody>
      </p:sp>
      <p:sp>
        <p:nvSpPr>
          <p:cNvPr id="25" name="Shape 21"/>
          <p:cNvSpPr/>
          <p:nvPr/>
        </p:nvSpPr>
        <p:spPr>
          <a:xfrm>
            <a:off x="7074932" y="6599396"/>
            <a:ext cx="480298" cy="480298"/>
          </a:xfrm>
          <a:prstGeom prst="roundRect">
            <a:avLst>
              <a:gd name="adj" fmla="val 6001"/>
            </a:avLst>
          </a:prstGeom>
          <a:solidFill>
            <a:srgbClr val="1F1F1F"/>
          </a:solidFill>
          <a:ln w="22860">
            <a:solidFill>
              <a:srgbClr val="2B2B2B"/>
            </a:solidFill>
            <a:prstDash val="solid"/>
          </a:ln>
        </p:spPr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4947" y="6719411"/>
            <a:ext cx="240149" cy="2401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37454" y="502325"/>
            <a:ext cx="751761" cy="343376"/>
          </a:xfrm>
          <a:prstGeom prst="roundRect">
            <a:avLst>
              <a:gd name="adj" fmla="val 6385"/>
            </a:avLst>
          </a:prstGeom>
          <a:solidFill>
            <a:srgbClr val="FA95AE"/>
          </a:solidFill>
          <a:ln/>
        </p:spPr>
      </p:sp>
      <p:sp>
        <p:nvSpPr>
          <p:cNvPr id="3" name="Text 1"/>
          <p:cNvSpPr/>
          <p:nvPr/>
        </p:nvSpPr>
        <p:spPr>
          <a:xfrm>
            <a:off x="1646992" y="557093"/>
            <a:ext cx="532686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INSIGHT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537454" y="918686"/>
            <a:ext cx="6370201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Podcast Boom &amp; Its Challenges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1537454" y="1969056"/>
            <a:ext cx="411004" cy="41100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6" name="Text 4"/>
          <p:cNvSpPr/>
          <p:nvPr/>
        </p:nvSpPr>
        <p:spPr>
          <a:xfrm>
            <a:off x="2131100" y="2031802"/>
            <a:ext cx="2283619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Exponential Growth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131100" y="2499836"/>
            <a:ext cx="4961096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 2 million active podcasts worldwide by 2026, marking a significant surge in audio content creation and consumption.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1537454" y="3741658"/>
            <a:ext cx="411004" cy="41100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9" name="Text 7"/>
          <p:cNvSpPr/>
          <p:nvPr/>
        </p:nvSpPr>
        <p:spPr>
          <a:xfrm>
            <a:off x="2131100" y="3804404"/>
            <a:ext cx="2283619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Navigation Hurdles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131100" y="4272439"/>
            <a:ext cx="4961096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Long episode formats make it challenging for listeners to navigate content effectively and discover specific topics of interest.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1537454" y="5514261"/>
            <a:ext cx="411004" cy="41100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2131100" y="5577007"/>
            <a:ext cx="2283619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Manual Workload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131100" y="6045041"/>
            <a:ext cx="4961096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Traditional transcription and segmentation methods are extremely time-consuming and costly, hindering scalability for creators.</a:t>
            </a:r>
            <a:endParaRPr lang="en-US" sz="14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5586" y="1969056"/>
            <a:ext cx="5554742" cy="55547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280" y="886897"/>
            <a:ext cx="5432703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Why Transcription Matters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280" y="1833324"/>
            <a:ext cx="3753445" cy="2979777"/>
          </a:xfrm>
          <a:prstGeom prst="roundRect">
            <a:avLst>
              <a:gd name="adj" fmla="val 1030"/>
            </a:avLst>
          </a:prstGeom>
          <a:solidFill>
            <a:srgbClr val="3E3E3E"/>
          </a:solidFill>
          <a:ln/>
        </p:spPr>
      </p:sp>
      <p:sp>
        <p:nvSpPr>
          <p:cNvPr id="5" name="Shape 2"/>
          <p:cNvSpPr/>
          <p:nvPr/>
        </p:nvSpPr>
        <p:spPr>
          <a:xfrm>
            <a:off x="920829" y="2037874"/>
            <a:ext cx="613886" cy="613886"/>
          </a:xfrm>
          <a:prstGeom prst="roundRect">
            <a:avLst>
              <a:gd name="adj" fmla="val 14893784"/>
            </a:avLst>
          </a:prstGeom>
          <a:solidFill>
            <a:srgbClr val="FA95A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" y="2206704"/>
            <a:ext cx="276225" cy="2762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0829" y="2856309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Improved Accessibility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20829" y="3298865"/>
            <a:ext cx="3344347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Transcripts provide vital access for deaf and hard-of-hearing listeners, ensuring inclusivity for all audiences.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74275" y="1833324"/>
            <a:ext cx="3753445" cy="2979777"/>
          </a:xfrm>
          <a:prstGeom prst="roundRect">
            <a:avLst>
              <a:gd name="adj" fmla="val 1030"/>
            </a:avLst>
          </a:prstGeom>
          <a:solidFill>
            <a:srgbClr val="3E3E3E"/>
          </a:solidFill>
          <a:ln/>
        </p:spPr>
      </p:sp>
      <p:sp>
        <p:nvSpPr>
          <p:cNvPr id="10" name="Shape 6"/>
          <p:cNvSpPr/>
          <p:nvPr/>
        </p:nvSpPr>
        <p:spPr>
          <a:xfrm>
            <a:off x="4878824" y="2037874"/>
            <a:ext cx="613886" cy="613886"/>
          </a:xfrm>
          <a:prstGeom prst="roundRect">
            <a:avLst>
              <a:gd name="adj" fmla="val 14893784"/>
            </a:avLst>
          </a:prstGeom>
          <a:solidFill>
            <a:srgbClr val="FA95A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7655" y="2206704"/>
            <a:ext cx="276225" cy="2762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8824" y="2856309"/>
            <a:ext cx="293798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Enhanced SEO &amp; Repurposing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4878824" y="3298865"/>
            <a:ext cx="3344347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Transcripts boost search engine optimisation and allow for versatile content repurposing into blogs, social media posts, and articles.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16280" y="5017651"/>
            <a:ext cx="7711440" cy="2324933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15" name="Shape 10"/>
          <p:cNvSpPr/>
          <p:nvPr/>
        </p:nvSpPr>
        <p:spPr>
          <a:xfrm>
            <a:off x="920829" y="5222200"/>
            <a:ext cx="613886" cy="613886"/>
          </a:xfrm>
          <a:prstGeom prst="roundRect">
            <a:avLst>
              <a:gd name="adj" fmla="val 14893784"/>
            </a:avLst>
          </a:prstGeom>
          <a:solidFill>
            <a:srgbClr val="FA95A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660" y="5391031"/>
            <a:ext cx="276225" cy="27622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20829" y="6040636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Quality Concerns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20829" y="6483191"/>
            <a:ext cx="730234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Raw automatic transcripts often suffer from errors and poor readability, necessitating further refinement for professional use.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769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Transcription Problem: From Audio to Clean Text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Speech-to-text models, such as OpenAI Whisper, have significantly accelerated the initial transcription process. However, the raw output often includes: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Repeated words and filler sounds (e.g., "um," "uh")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060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Misheard phrases due to accents or background noise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Lack of punctuation and grammatical errors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8977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necessitates extensive manual editing to produce readable and polished transcripts. Manual editing can consume several hours per episode, posing a significant challenge for solo podcasters and limiting their ability to scale content production effectively.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007" y="978575"/>
            <a:ext cx="7814786" cy="1186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Enter AI-Powered Automation: Local &amp; Cloud Solutions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007" y="2449949"/>
            <a:ext cx="949404" cy="13977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0197" y="2639735"/>
            <a:ext cx="244602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Den Delimarsky's Pipeline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290197" y="3050262"/>
            <a:ext cx="6675596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innovative open-source pipeline leverages WhisperX alongside local Large Language Models (LLMs) for transcript cleanup.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007" y="3847743"/>
            <a:ext cx="949404" cy="17016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0197" y="4037528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AI-Driven Refinement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290197" y="4448056"/>
            <a:ext cx="6675596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advanced AI models meticulously identify and remove filler words, correct grammatical inaccuracies, and significantly improve the overall flow and coherence of the text.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07" y="5549384"/>
            <a:ext cx="949404" cy="17016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0197" y="5739170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Empowering Creators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290197" y="6149697"/>
            <a:ext cx="6675596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automation empowers podcasters to generate high-quality, professional-grade transcripts without the need for expensive and time-consuming manual editing, fostering greater scalability.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7241619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Topic Segmentation: The Next Frontier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1233130" y="1635681"/>
            <a:ext cx="432673" cy="43267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858089" y="1701760"/>
            <a:ext cx="269140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Unstructured Conversations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858089" y="2194441"/>
            <a:ext cx="522243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Podcasts, by nature, often feature spontaneous and free-flowing conversations, lacking a rigid, pre-defined structure.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1233130" y="3501985"/>
            <a:ext cx="432673" cy="43267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5"/>
          <p:cNvSpPr/>
          <p:nvPr/>
        </p:nvSpPr>
        <p:spPr>
          <a:xfrm>
            <a:off x="1858089" y="3568065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Listener Frustration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858089" y="4060746"/>
            <a:ext cx="522243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Without clear chapters or timestamps, listeners frequently struggle to locate specific segments or topics of interest within longer episodes.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233130" y="5368290"/>
            <a:ext cx="432673" cy="43267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1858089" y="5434370"/>
            <a:ext cx="294167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Labor-Intensive Manual Efforts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858089" y="5927050"/>
            <a:ext cx="522243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manual creation of chapters is a rare and highly laborious task, often neglected by creators due to the significant time investment required.</a:t>
            </a:r>
            <a:endParaRPr lang="en-US" sz="15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254" y="1635681"/>
            <a:ext cx="5847398" cy="58473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15990" y="1138238"/>
            <a:ext cx="858917" cy="284440"/>
          </a:xfrm>
          <a:prstGeom prst="roundRect">
            <a:avLst>
              <a:gd name="adj" fmla="val 6384"/>
            </a:avLst>
          </a:prstGeom>
          <a:solidFill>
            <a:srgbClr val="FA95AE"/>
          </a:solidFill>
          <a:ln/>
        </p:spPr>
      </p:sp>
      <p:sp>
        <p:nvSpPr>
          <p:cNvPr id="4" name="Text 1"/>
          <p:cNvSpPr/>
          <p:nvPr/>
        </p:nvSpPr>
        <p:spPr>
          <a:xfrm>
            <a:off x="6106716" y="1183600"/>
            <a:ext cx="677466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INNOVATION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6015990" y="1483162"/>
            <a:ext cx="7768233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PODTILE: AI-Driven Podcast Chapterization by Spotify</a:t>
            </a:r>
            <a:endParaRPr lang="en-US" sz="2950" dirty="0"/>
          </a:p>
        </p:txBody>
      </p:sp>
      <p:sp>
        <p:nvSpPr>
          <p:cNvPr id="6" name="Shape 3"/>
          <p:cNvSpPr/>
          <p:nvPr/>
        </p:nvSpPr>
        <p:spPr>
          <a:xfrm>
            <a:off x="6167318" y="2409825"/>
            <a:ext cx="151209" cy="886658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7" name="Shape 4"/>
          <p:cNvSpPr/>
          <p:nvPr/>
        </p:nvSpPr>
        <p:spPr>
          <a:xfrm>
            <a:off x="6015990" y="2310527"/>
            <a:ext cx="453866" cy="453866"/>
          </a:xfrm>
          <a:prstGeom prst="roundRect">
            <a:avLst>
              <a:gd name="adj" fmla="val 100735"/>
            </a:avLst>
          </a:prstGeom>
          <a:solidFill>
            <a:srgbClr val="3E3E3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9457" y="2423993"/>
            <a:ext cx="226933" cy="2269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621066" y="2334101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Advanced AI Model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621066" y="2661285"/>
            <a:ext cx="7479744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PODTILE utilises a LongT5 transformer model, meticulously fine-tuned on an extensive dataset of over 21,000 podcast episodes.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6394252" y="3674745"/>
            <a:ext cx="151209" cy="886658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12" name="Shape 8"/>
          <p:cNvSpPr/>
          <p:nvPr/>
        </p:nvSpPr>
        <p:spPr>
          <a:xfrm>
            <a:off x="6242923" y="3575447"/>
            <a:ext cx="453866" cy="453866"/>
          </a:xfrm>
          <a:prstGeom prst="roundRect">
            <a:avLst>
              <a:gd name="adj" fmla="val 100735"/>
            </a:avLst>
          </a:prstGeom>
          <a:solidFill>
            <a:srgbClr val="3E3E3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6390" y="3688913"/>
            <a:ext cx="226933" cy="2269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847999" y="3599021"/>
            <a:ext cx="1932265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Dual Prediction Capability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6847999" y="3926205"/>
            <a:ext cx="7252811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model intelligently predicts both chapter boundaries and generates descriptive titles directly from episode transcripts.</a:t>
            </a:r>
            <a:endParaRPr lang="en-US" sz="1150" dirty="0"/>
          </a:p>
        </p:txBody>
      </p:sp>
      <p:sp>
        <p:nvSpPr>
          <p:cNvPr id="16" name="Shape 11"/>
          <p:cNvSpPr/>
          <p:nvPr/>
        </p:nvSpPr>
        <p:spPr>
          <a:xfrm>
            <a:off x="6621185" y="4939665"/>
            <a:ext cx="151209" cy="886658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17" name="Shape 12"/>
          <p:cNvSpPr/>
          <p:nvPr/>
        </p:nvSpPr>
        <p:spPr>
          <a:xfrm>
            <a:off x="6469856" y="4840367"/>
            <a:ext cx="453866" cy="453866"/>
          </a:xfrm>
          <a:prstGeom prst="roundRect">
            <a:avLst>
              <a:gd name="adj" fmla="val 100735"/>
            </a:avLst>
          </a:prstGeom>
          <a:solidFill>
            <a:srgbClr val="3E3E3E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3323" y="4953833"/>
            <a:ext cx="226933" cy="22693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074932" y="4863941"/>
            <a:ext cx="1945362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Contextual Understanding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7074932" y="5191125"/>
            <a:ext cx="7025878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 incorporates global context (episode title, description) and dynamic context (previously generated chapters) for superior coherence and accuracy.</a:t>
            </a:r>
            <a:endParaRPr lang="en-US" sz="1150" dirty="0"/>
          </a:p>
        </p:txBody>
      </p:sp>
      <p:sp>
        <p:nvSpPr>
          <p:cNvPr id="21" name="Shape 15"/>
          <p:cNvSpPr/>
          <p:nvPr/>
        </p:nvSpPr>
        <p:spPr>
          <a:xfrm>
            <a:off x="6848118" y="6204585"/>
            <a:ext cx="151209" cy="886658"/>
          </a:xfrm>
          <a:prstGeom prst="roundRect">
            <a:avLst>
              <a:gd name="adj" fmla="val 15010"/>
            </a:avLst>
          </a:prstGeom>
          <a:solidFill>
            <a:srgbClr val="3E3E3E"/>
          </a:solidFill>
          <a:ln/>
        </p:spPr>
      </p:sp>
      <p:sp>
        <p:nvSpPr>
          <p:cNvPr id="22" name="Shape 16"/>
          <p:cNvSpPr/>
          <p:nvPr/>
        </p:nvSpPr>
        <p:spPr>
          <a:xfrm>
            <a:off x="6696789" y="6105287"/>
            <a:ext cx="453866" cy="453866"/>
          </a:xfrm>
          <a:prstGeom prst="roundRect">
            <a:avLst>
              <a:gd name="adj" fmla="val 100735"/>
            </a:avLst>
          </a:prstGeom>
          <a:solidFill>
            <a:srgbClr val="3E3E3E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0256" y="6218753"/>
            <a:ext cx="226933" cy="22693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01865" y="6128861"/>
            <a:ext cx="2292072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Significant Performance Boost</a:t>
            </a:r>
            <a:endParaRPr lang="en-US" sz="1450" dirty="0"/>
          </a:p>
        </p:txBody>
      </p:sp>
      <p:sp>
        <p:nvSpPr>
          <p:cNvPr id="25" name="Text 18"/>
          <p:cNvSpPr/>
          <p:nvPr/>
        </p:nvSpPr>
        <p:spPr>
          <a:xfrm>
            <a:off x="7301865" y="6456045"/>
            <a:ext cx="6798945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rigorous evaluations, PODTILE achieved an impressive 11% ROUGE score improvement over traditional baseline models, showcasing its effectiveness.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4310"/>
            <a:ext cx="118500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Benefits of Automated Transcription &amp;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6717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17338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Enhanced Listener Experience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62086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Effortless navigation through chapters and concise summaries significantly improves engagement and satisfaction.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306717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417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Accessibility Uplift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907756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Accurate and readable transcripts ensure that podcast content is universally accessible to all audiences, including those with hearing impairments.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306717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417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Time &amp; Cost Savings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907756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Content creators can save weeks of manual effort per season, reallocating valuable time and resources to other creative pursuits.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306717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417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Improved Discoverability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907756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processes enhance the searchability of podcast content, making it easier for new listeners to find relevant episodes.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048" y="1042392"/>
            <a:ext cx="5668685" cy="54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Real-World Impact &amp; Tools Today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297216" y="1853327"/>
            <a:ext cx="22860" cy="5333881"/>
          </a:xfrm>
          <a:prstGeom prst="roundRect">
            <a:avLst>
              <a:gd name="adj" fmla="val 115064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471583" y="2039064"/>
            <a:ext cx="526018" cy="22860"/>
          </a:xfrm>
          <a:prstGeom prst="roundRect">
            <a:avLst>
              <a:gd name="adj" fmla="val 115064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099989" y="1853327"/>
            <a:ext cx="394454" cy="39445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165652" y="1886129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174111" y="1913572"/>
            <a:ext cx="219194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Open-Source Solutions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174111" y="2292668"/>
            <a:ext cx="6842641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Tools like wendy7756/podcast-transcriber offer free AI-driven transcripts and summaries, democratising access to advanced features.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471583" y="3390067"/>
            <a:ext cx="526018" cy="22860"/>
          </a:xfrm>
          <a:prstGeom prst="roundRect">
            <a:avLst>
              <a:gd name="adj" fmla="val 115064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6099989" y="3204329"/>
            <a:ext cx="394454" cy="39445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165652" y="3237131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174111" y="3264575"/>
            <a:ext cx="219194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Platform Integrations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174111" y="3643670"/>
            <a:ext cx="6842641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Platforms such as Blubrry provide seamless transcription add-ons, directly integrating with podcast hosting services for convenience.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471583" y="4741069"/>
            <a:ext cx="526018" cy="22860"/>
          </a:xfrm>
          <a:prstGeom prst="roundRect">
            <a:avLst>
              <a:gd name="adj" fmla="val 115064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6099989" y="4555331"/>
            <a:ext cx="394454" cy="39445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6165652" y="4588133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7174111" y="4615577"/>
            <a:ext cx="231255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Advanced AI Orchestration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174111" y="4994672"/>
            <a:ext cx="6842641" cy="84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Complex AI pipelines, orchestrated with tools like Airflow, combine Automated Speech Recognition (ASR), topic modelling, and recommendation systems for comprehensive solutions.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471583" y="6372582"/>
            <a:ext cx="526018" cy="22860"/>
          </a:xfrm>
          <a:prstGeom prst="roundRect">
            <a:avLst>
              <a:gd name="adj" fmla="val 115064"/>
            </a:avLst>
          </a:prstGeom>
          <a:solidFill>
            <a:srgbClr val="575757"/>
          </a:solidFill>
          <a:ln/>
        </p:spPr>
      </p:sp>
      <p:sp>
        <p:nvSpPr>
          <p:cNvPr id="21" name="Shape 18"/>
          <p:cNvSpPr/>
          <p:nvPr/>
        </p:nvSpPr>
        <p:spPr>
          <a:xfrm>
            <a:off x="6099989" y="6186845"/>
            <a:ext cx="394454" cy="39445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22" name="Text 19"/>
          <p:cNvSpPr/>
          <p:nvPr/>
        </p:nvSpPr>
        <p:spPr>
          <a:xfrm>
            <a:off x="6165652" y="6219646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7174111" y="6247090"/>
            <a:ext cx="219194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Growth in India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7174111" y="6626185"/>
            <a:ext cx="6842641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Indian podcast ecosystem is rapidly adopting these technologies to reach its diverse audience base, fostering new avenues for content consumption.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2026-01-20T17:52:52Z</dcterms:created>
  <dcterms:modified xsi:type="dcterms:W3CDTF">2026-01-20T17:52:52Z</dcterms:modified>
</cp:coreProperties>
</file>